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1" r:id="rId7"/>
    <p:sldId id="262" r:id="rId8"/>
    <p:sldId id="265" r:id="rId9"/>
    <p:sldId id="264" r:id="rId10"/>
    <p:sldId id="260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83"/>
    <p:restoredTop sz="94694"/>
  </p:normalViewPr>
  <p:slideViewPr>
    <p:cSldViewPr snapToGrid="0">
      <p:cViewPr varScale="1">
        <p:scale>
          <a:sx n="121" d="100"/>
          <a:sy n="121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D8784-97BF-0372-36C1-D1F06A06E6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6246F6-45E8-C0C9-A3CD-281AADACB2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3B7D4-D609-FA5A-1A93-795B02F65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3C64E-EB40-8B03-5D24-EC6DD0783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503FA-7971-54CD-6CA3-B8CEA5FF5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85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BC203-C52B-5A0F-7708-63BB4857C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2E698B-CDB6-2951-0EA1-F68C409CBA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440953-D8D8-99C2-512C-65AE41A1B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424D2-4DDA-7921-0AF7-E6A91ECA4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7066C-A323-F8E5-D1E2-BC81889DB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30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255CD3-BFDC-2ADC-3A51-65159A0FB1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4D0B2D-11C7-6FBD-1F70-836A9DA17B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15881-356C-D037-271B-04AA00C6E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5C515-A078-1F05-084A-FCB69129A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ED869-274C-2253-6BAC-F7B777F5D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413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920F0-45F0-3007-271C-F6378407A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FF025-98ED-B6E9-6AD1-67D8F079D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504DD-9CAB-044F-1C33-E82782063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9FB60-CB95-50CE-B675-2D6DDB2AC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8E26C-405D-BE6D-E332-A7A7E38F0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47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5CAE2-412D-FCB1-7908-62268775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FA64C-EE55-7C20-47D3-B49E44208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42078-CCB7-B1FB-E628-671976E64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0BE691-F191-2EDC-67CC-89ED4438D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841C5-8826-716D-6FBB-563790EBB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532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B0BCC-11B8-B520-5727-C46645C51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87197-D52B-B144-C413-E5C268482C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C0318-907E-1F17-1850-33E3AF0FB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41A7EA-3319-C144-0A20-2302AC7F5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B90767-F3C2-9482-A2E3-BF02A36ED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347B80-65C0-8C0C-19A4-53C0E2F1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59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15759-73FF-AC32-1863-A9FAE8E22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3454E-8653-E2C1-C9A5-244DF572D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82E4BC-BFEB-42C9-FE05-571EC23CE2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031917-3E6B-17E1-5FCC-844763162B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5D8FE7-FF52-5C28-5C5F-B867AB75C2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2ADFB0-9704-A35B-BD7C-C30735675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1C0749-CF17-8409-E080-8FC124CB2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C3801D-9807-762E-2A57-8BD8E3712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65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EAD67-8EE6-2D52-47D3-09E047338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0F6399-E9F6-DA8A-4FED-39ADCD595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6977B0-9C69-92FD-806F-EC89EAB23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B66786-339B-A8C2-A94A-C716CF800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25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7F4198-110B-0D8C-579C-D49BB1D52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E1222B-E65A-D01D-D4DF-C12340A71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1BEC5A-B5CD-F658-095A-105F71265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199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449F0-2CCA-21D0-B5D1-3C3FB9933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92F1D-A418-68D1-ED1D-244EA6CA4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199915-FA88-5B12-3F15-224A8950DD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C9882-B6C9-9800-4FE4-8EEC3AC6A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C35EDB-39CE-B0AF-23B8-454112E54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81EEAE-3EEB-995E-8E94-A99343B80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799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07E8E-C503-6EEE-E4E1-CB9349BD2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3CE58E-CCA2-79E1-4E4E-F6181A4C50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75DA8F-05CF-1B93-0CFC-E6147EF7C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6808F3-5453-C89D-AA57-290F4B512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E1C2A3-C582-E7B1-2F07-B7C9D07F8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B86304-E5D5-7683-94B6-346018F55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41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9FC44F-9C60-0C10-CF21-483792C16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E4EA3-B1B4-1E40-130B-4DA8B342B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997F0-2ADD-EFC4-990A-E8C1AB319F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1D86C1-64D0-E445-B0A6-CD1B753C6E71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C646B-11AE-C9F0-FCE7-2C2D12754F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8DC4-79C4-5C92-6883-C7F54442B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374A80-3575-2947-84E2-FEFE2737D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66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2E7D9-AFBF-638E-6555-ACF8DD474C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NeRF</a:t>
            </a:r>
            <a:r>
              <a:rPr lang="en-US" dirty="0"/>
              <a:t> Benchmark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F82B02-20B4-E7E7-162D-A00BE623D5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616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7BF5A-455D-8A9E-7EC0-04E65628D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v.s</a:t>
            </a:r>
            <a:r>
              <a:rPr lang="en-US" dirty="0"/>
              <a:t>. Big Model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637F22-44F2-3A41-736A-D80A2E3047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7908647"/>
              </p:ext>
            </p:extLst>
          </p:nvPr>
        </p:nvGraphicFramePr>
        <p:xfrm>
          <a:off x="838200" y="1825625"/>
          <a:ext cx="10515600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16004513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47256158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701944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96875870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191794617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0076012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5758502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2768863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Training Data Size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 Size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PSNR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PSNR_STD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SSIM_STD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LPIPS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905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Basic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 MB (#200)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168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737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 MB (#200)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550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560714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97868AE-EA58-9E62-0CC3-AA434D0A9373}"/>
              </a:ext>
            </a:extLst>
          </p:cNvPr>
          <p:cNvSpPr txBox="1"/>
          <p:nvPr/>
        </p:nvSpPr>
        <p:spPr>
          <a:xfrm>
            <a:off x="937260" y="4091940"/>
            <a:ext cx="42314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Basic Model Training Time: 12 to 15 mins </a:t>
            </a:r>
          </a:p>
          <a:p>
            <a:r>
              <a:rPr lang="en-US" dirty="0"/>
              <a:t>Big Model Training Time : 4 to 6 hours </a:t>
            </a:r>
          </a:p>
        </p:txBody>
      </p:sp>
    </p:spTree>
    <p:extLst>
      <p:ext uri="{BB962C8B-B14F-4D97-AF65-F5344CB8AC3E}">
        <p14:creationId xmlns:p14="http://schemas.microsoft.com/office/powerpoint/2010/main" val="548512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F5ED73-0EEA-AC55-C769-235757BC1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-1"/>
            <a:ext cx="8187901" cy="4093951"/>
          </a:xfrm>
          <a:prstGeom prst="rect">
            <a:avLst/>
          </a:prstGeom>
        </p:spPr>
      </p:pic>
      <p:pic>
        <p:nvPicPr>
          <p:cNvPr id="5" name="Picture 4" descr="A picture containing tree, smoke, dark, forest&#10;&#10;AI-generated content may be incorrect.">
            <a:extLst>
              <a:ext uri="{FF2B5EF4-FFF2-40B4-BE49-F238E27FC236}">
                <a16:creationId xmlns:a16="http://schemas.microsoft.com/office/drawing/2014/main" id="{70612C52-DF11-C9CB-75C1-0FA6728E0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" y="-1"/>
            <a:ext cx="8187900" cy="40939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F7D0B07-4A54-89D7-B7F6-FF87D20C1642}"/>
              </a:ext>
            </a:extLst>
          </p:cNvPr>
          <p:cNvSpPr txBox="1"/>
          <p:nvPr/>
        </p:nvSpPr>
        <p:spPr>
          <a:xfrm>
            <a:off x="971550" y="4263390"/>
            <a:ext cx="1508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Ground truth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7FB3FF-881C-9024-FCA6-1B0758B85E5F}"/>
              </a:ext>
            </a:extLst>
          </p:cNvPr>
          <p:cNvSpPr txBox="1"/>
          <p:nvPr/>
        </p:nvSpPr>
        <p:spPr>
          <a:xfrm>
            <a:off x="5341594" y="4263390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FDE18F-BF28-A789-A0F2-8407140FAC05}"/>
              </a:ext>
            </a:extLst>
          </p:cNvPr>
          <p:cNvSpPr txBox="1"/>
          <p:nvPr/>
        </p:nvSpPr>
        <p:spPr>
          <a:xfrm>
            <a:off x="9665944" y="4263390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Big</a:t>
            </a:r>
          </a:p>
        </p:txBody>
      </p:sp>
    </p:spTree>
    <p:extLst>
      <p:ext uri="{BB962C8B-B14F-4D97-AF65-F5344CB8AC3E}">
        <p14:creationId xmlns:p14="http://schemas.microsoft.com/office/powerpoint/2010/main" val="1772759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779D5D-6139-B84D-94FB-2E3F605B4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640080"/>
            <a:ext cx="6726993" cy="1481328"/>
          </a:xfrm>
        </p:spPr>
        <p:txBody>
          <a:bodyPr anchor="b">
            <a:normAutofit/>
          </a:bodyPr>
          <a:lstStyle/>
          <a:p>
            <a:r>
              <a:rPr lang="en-US" sz="5400" dirty="0"/>
              <a:t>Training Data &amp; Device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755BD-90A8-9EA5-6E37-FEA3B1623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dirty="0"/>
              <a:t>Visualization of one halo rendered as point cloud </a:t>
            </a:r>
          </a:p>
          <a:p>
            <a:r>
              <a:rPr lang="en-US" sz="2200" dirty="0"/>
              <a:t>Image size: 1024 x 1024 </a:t>
            </a:r>
          </a:p>
          <a:p>
            <a:r>
              <a:rPr lang="en-US" sz="2200" dirty="0"/>
              <a:t>GPU: </a:t>
            </a:r>
            <a:r>
              <a:rPr lang="en-US" sz="2200" dirty="0">
                <a:effectLst/>
              </a:rPr>
              <a:t>NVIDIA RTX A6000 (49GB)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E637E1-8988-E120-977C-A4BB44F82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953" y="2660904"/>
            <a:ext cx="4268059" cy="4268059"/>
          </a:xfrm>
          <a:prstGeom prst="rect">
            <a:avLst/>
          </a:prstGeom>
        </p:spPr>
      </p:pic>
      <p:pic>
        <p:nvPicPr>
          <p:cNvPr id="7" name="Picture 6" descr="Map&#10;&#10;AI-generated content may be incorrect.">
            <a:extLst>
              <a:ext uri="{FF2B5EF4-FFF2-40B4-BE49-F238E27FC236}">
                <a16:creationId xmlns:a16="http://schemas.microsoft.com/office/drawing/2014/main" id="{460F3644-6185-1B5F-25C9-6CF96AF27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6712" y="2121408"/>
            <a:ext cx="4673746" cy="46737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160DEF-3BF3-7EEE-6A33-9856656A7AA3}"/>
              </a:ext>
            </a:extLst>
          </p:cNvPr>
          <p:cNvSpPr txBox="1"/>
          <p:nvPr/>
        </p:nvSpPr>
        <p:spPr>
          <a:xfrm>
            <a:off x="6484411" y="6217920"/>
            <a:ext cx="4350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Training examples with two camera angles</a:t>
            </a:r>
          </a:p>
        </p:txBody>
      </p:sp>
    </p:spTree>
    <p:extLst>
      <p:ext uri="{BB962C8B-B14F-4D97-AF65-F5344CB8AC3E}">
        <p14:creationId xmlns:p14="http://schemas.microsoft.com/office/powerpoint/2010/main" val="3066181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E4AF0-1751-BE33-9F57-359DECD89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NeRF</a:t>
            </a:r>
            <a:r>
              <a:rPr lang="en-US" dirty="0"/>
              <a:t> Model Configuration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0A8B2-7DE7-482A-98E0-82D45E485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Basic: (~ 6GB memory to train) </a:t>
            </a:r>
          </a:p>
          <a:p>
            <a:pPr lvl="1"/>
            <a:r>
              <a:rPr lang="en-US" dirty="0" err="1"/>
              <a:t>train_num_rays_per_batch</a:t>
            </a:r>
            <a:r>
              <a:rPr lang="en-US" dirty="0"/>
              <a:t> = 4096</a:t>
            </a:r>
          </a:p>
          <a:p>
            <a:pPr lvl="1"/>
            <a:r>
              <a:rPr lang="en-US" dirty="0"/>
              <a:t>Hidden dim = 64 </a:t>
            </a:r>
          </a:p>
          <a:p>
            <a:pPr lvl="1"/>
            <a:r>
              <a:rPr lang="en-US" dirty="0"/>
              <a:t>Max resolution: 2048</a:t>
            </a:r>
          </a:p>
          <a:p>
            <a:r>
              <a:rPr lang="en-US" dirty="0"/>
              <a:t>Large: (~ 12GB memory to train) </a:t>
            </a:r>
          </a:p>
          <a:p>
            <a:pPr lvl="1"/>
            <a:r>
              <a:rPr lang="en-US" dirty="0" err="1"/>
              <a:t>train_num_rays_per_batch</a:t>
            </a:r>
            <a:r>
              <a:rPr lang="en-US" dirty="0"/>
              <a:t> = 8192</a:t>
            </a:r>
          </a:p>
          <a:p>
            <a:pPr lvl="1"/>
            <a:r>
              <a:rPr lang="en-US" dirty="0"/>
              <a:t>Hidden dim = 128</a:t>
            </a:r>
          </a:p>
          <a:p>
            <a:pPr lvl="1"/>
            <a:r>
              <a:rPr lang="en-US" dirty="0"/>
              <a:t>Max resolution: 4096</a:t>
            </a:r>
          </a:p>
        </p:txBody>
      </p:sp>
    </p:spTree>
    <p:extLst>
      <p:ext uri="{BB962C8B-B14F-4D97-AF65-F5344CB8AC3E}">
        <p14:creationId xmlns:p14="http://schemas.microsoft.com/office/powerpoint/2010/main" val="3013566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891E2-2BC1-2971-E3E1-BD5C9C8C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with Number of Training Images Using Basic </a:t>
            </a:r>
            <a:r>
              <a:rPr lang="en-US" dirty="0" err="1"/>
              <a:t>NeRF</a:t>
            </a:r>
            <a:r>
              <a:rPr lang="en-US" dirty="0"/>
              <a:t> Configuration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2A07DD0-018F-38ED-FE10-3A16533FA2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5713616"/>
              </p:ext>
            </p:extLst>
          </p:nvPr>
        </p:nvGraphicFramePr>
        <p:xfrm>
          <a:off x="838200" y="1847396"/>
          <a:ext cx="105156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04448155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8495259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53897564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869913321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771868406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248320567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76196837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778862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Images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Training Data Size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 Size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PSNR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PSNR_STD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SSIM_STD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LPIPS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548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168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534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168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861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121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168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082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168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711155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B4A250-1000-BD5A-6142-EEEB8450CEDF}"/>
              </a:ext>
            </a:extLst>
          </p:cNvPr>
          <p:cNvSpPr txBox="1">
            <a:spLocks/>
          </p:cNvSpPr>
          <p:nvPr/>
        </p:nvSpPr>
        <p:spPr>
          <a:xfrm>
            <a:off x="838200" y="4281367"/>
            <a:ext cx="10515600" cy="2049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Training time: 12 mins to 15 mins </a:t>
            </a:r>
          </a:p>
          <a:p>
            <a:r>
              <a:rPr lang="en-US" dirty="0"/>
              <a:t>Inference fps: 0.3 to 0.4 </a:t>
            </a:r>
          </a:p>
        </p:txBody>
      </p:sp>
    </p:spTree>
    <p:extLst>
      <p:ext uri="{BB962C8B-B14F-4D97-AF65-F5344CB8AC3E}">
        <p14:creationId xmlns:p14="http://schemas.microsoft.com/office/powerpoint/2010/main" val="4046048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70176-5500-6A6A-CF74-09EAEE0BF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5D34C-3155-7772-5C27-0D5ABDBB6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effectLst/>
                <a:latin typeface="Helvetica Neue" panose="02000503000000020004" pitchFamily="2" charset="0"/>
              </a:rPr>
              <a:t>Summary </a:t>
            </a:r>
            <a:endParaRPr lang="en-US" dirty="0">
              <a:effectLst/>
              <a:latin typeface="Helvetica Neue" panose="02000503000000020004" pitchFamily="2" charset="0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effectLst/>
                <a:latin typeface="Helvetica Neue" panose="02000503000000020004" pitchFamily="2" charset="0"/>
              </a:rPr>
              <a:t>Require 150 to 200 images to train </a:t>
            </a:r>
          </a:p>
          <a:p>
            <a:pPr>
              <a:buFont typeface="+mj-lt"/>
              <a:buAutoNum type="arabicPeriod"/>
            </a:pPr>
            <a:r>
              <a:rPr lang="en-US" dirty="0">
                <a:effectLst/>
                <a:latin typeface="Helvetica Neue" panose="02000503000000020004" pitchFamily="2" charset="0"/>
              </a:rPr>
              <a:t>Big model generates clearer results visually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>
                <a:effectLst/>
                <a:latin typeface="Helvetica Neue" panose="02000503000000020004" pitchFamily="2" charset="0"/>
              </a:rPr>
              <a:t>But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psnr</a:t>
            </a:r>
            <a:r>
              <a:rPr lang="en-US" dirty="0">
                <a:effectLst/>
                <a:latin typeface="Helvetica Neue" panose="02000503000000020004" pitchFamily="2" charset="0"/>
              </a:rPr>
              <a:t> and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ssim</a:t>
            </a:r>
            <a:r>
              <a:rPr lang="en-US" dirty="0">
                <a:effectLst/>
                <a:latin typeface="Helvetica Neue" panose="02000503000000020004" pitchFamily="2" charset="0"/>
              </a:rPr>
              <a:t> value is lower (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psnr</a:t>
            </a:r>
            <a:r>
              <a:rPr lang="en-US" dirty="0">
                <a:effectLst/>
                <a:latin typeface="Helvetica Neue" panose="02000503000000020004" pitchFamily="2" charset="0"/>
              </a:rPr>
              <a:t> and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ssim</a:t>
            </a:r>
            <a:r>
              <a:rPr lang="en-US" dirty="0">
                <a:effectLst/>
                <a:latin typeface="Helvetica Neue" panose="02000503000000020004" pitchFamily="2" charset="0"/>
              </a:rPr>
              <a:t> are most common used measurement, but not the most accurate)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 err="1">
                <a:effectLst/>
                <a:latin typeface="Helvetica Neue" panose="02000503000000020004" pitchFamily="2" charset="0"/>
              </a:rPr>
              <a:t>lpips</a:t>
            </a:r>
            <a:r>
              <a:rPr lang="en-US" dirty="0">
                <a:effectLst/>
                <a:latin typeface="Helvetica Neue" panose="02000503000000020004" pitchFamily="2" charset="0"/>
              </a:rPr>
              <a:t> (Learned perceptual image patch similarity): [0, 1] The higher value, the more different the patches are. Big model has smaller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lpips</a:t>
            </a:r>
            <a:r>
              <a:rPr lang="en-US" dirty="0">
                <a:effectLst/>
                <a:latin typeface="Helvetica Neue" panose="02000503000000020004" pitchFamily="2" charset="0"/>
              </a:rPr>
              <a:t> value (0.13 vs 0.2) </a:t>
            </a:r>
          </a:p>
          <a:p>
            <a:pPr>
              <a:buFont typeface="+mj-lt"/>
              <a:buAutoNum type="arabicPeriod"/>
            </a:pPr>
            <a:r>
              <a:rPr lang="en-US" dirty="0">
                <a:effectLst/>
                <a:latin typeface="Helvetica Neue" panose="02000503000000020004" pitchFamily="2" charset="0"/>
              </a:rPr>
              <a:t>Training for the big model costs several hours </a:t>
            </a:r>
          </a:p>
          <a:p>
            <a:pPr>
              <a:buFont typeface="+mj-lt"/>
              <a:buAutoNum type="arabicPeriod"/>
            </a:pPr>
            <a:r>
              <a:rPr lang="en-US">
                <a:effectLst/>
                <a:latin typeface="Helvetica Neue" panose="02000503000000020004" pitchFamily="2" charset="0"/>
              </a:rPr>
              <a:t>The FPS is not high, less than 1 fps, not interactive when processing. 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32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ap&#10;&#10;AI-generated content may be incorrect.">
            <a:extLst>
              <a:ext uri="{FF2B5EF4-FFF2-40B4-BE49-F238E27FC236}">
                <a16:creationId xmlns:a16="http://schemas.microsoft.com/office/drawing/2014/main" id="{B6159698-AA58-DB06-69E7-FB85F7B3A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457" y="2906486"/>
            <a:ext cx="3820886" cy="3820886"/>
          </a:xfrm>
          <a:prstGeom prst="rect">
            <a:avLst/>
          </a:prstGeom>
        </p:spPr>
      </p:pic>
      <p:pic>
        <p:nvPicPr>
          <p:cNvPr id="5" name="Picture 4" descr="A picture containing tree, smoke, dark, background&#10;&#10;AI-generated content may be incorrect.">
            <a:extLst>
              <a:ext uri="{FF2B5EF4-FFF2-40B4-BE49-F238E27FC236}">
                <a16:creationId xmlns:a16="http://schemas.microsoft.com/office/drawing/2014/main" id="{FE0DF515-42ED-9A4B-A83B-E2212A7C9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96000" cy="3048000"/>
          </a:xfrm>
          <a:prstGeom prst="rect">
            <a:avLst/>
          </a:prstGeom>
        </p:spPr>
      </p:pic>
      <p:pic>
        <p:nvPicPr>
          <p:cNvPr id="7" name="Picture 6" descr="A picture containing icon&#10;&#10;AI-generated content may be incorrect.">
            <a:extLst>
              <a:ext uri="{FF2B5EF4-FFF2-40B4-BE49-F238E27FC236}">
                <a16:creationId xmlns:a16="http://schemas.microsoft.com/office/drawing/2014/main" id="{4CCF5DC2-CD20-209B-CEB3-E731AC30B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1657" y="2906486"/>
            <a:ext cx="3820886" cy="3820886"/>
          </a:xfrm>
          <a:prstGeom prst="rect">
            <a:avLst/>
          </a:prstGeom>
        </p:spPr>
      </p:pic>
      <p:pic>
        <p:nvPicPr>
          <p:cNvPr id="9" name="Picture 8" descr="A picture containing tree, dark, forest&#10;&#10;AI-generated content may be incorrect.">
            <a:extLst>
              <a:ext uri="{FF2B5EF4-FFF2-40B4-BE49-F238E27FC236}">
                <a16:creationId xmlns:a16="http://schemas.microsoft.com/office/drawing/2014/main" id="{F6147363-9E48-12F0-B13C-C20A73DEDF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0"/>
            <a:ext cx="6096000" cy="304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D89D64-9C76-9073-64DF-989B05704A0D}"/>
              </a:ext>
            </a:extLst>
          </p:cNvPr>
          <p:cNvSpPr txBox="1"/>
          <p:nvPr/>
        </p:nvSpPr>
        <p:spPr>
          <a:xfrm>
            <a:off x="1789694" y="6358040"/>
            <a:ext cx="2440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Trained with 50 images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992B9A-8DFC-BBEF-8518-C36CE3341692}"/>
              </a:ext>
            </a:extLst>
          </p:cNvPr>
          <p:cNvSpPr txBox="1"/>
          <p:nvPr/>
        </p:nvSpPr>
        <p:spPr>
          <a:xfrm>
            <a:off x="7923794" y="6358432"/>
            <a:ext cx="256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Trained with 100 images</a:t>
            </a:r>
          </a:p>
        </p:txBody>
      </p:sp>
    </p:spTree>
    <p:extLst>
      <p:ext uri="{BB962C8B-B14F-4D97-AF65-F5344CB8AC3E}">
        <p14:creationId xmlns:p14="http://schemas.microsoft.com/office/powerpoint/2010/main" val="3464289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D0D0B-8A50-990E-D568-EEB2438037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icon&#10;&#10;AI-generated content may be incorrect.">
            <a:extLst>
              <a:ext uri="{FF2B5EF4-FFF2-40B4-BE49-F238E27FC236}">
                <a16:creationId xmlns:a16="http://schemas.microsoft.com/office/drawing/2014/main" id="{7CB0CE8A-770A-B51D-AD42-51D560209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0232" y="2721910"/>
            <a:ext cx="4005854" cy="4005854"/>
          </a:xfrm>
          <a:prstGeom prst="rect">
            <a:avLst/>
          </a:prstGeom>
        </p:spPr>
      </p:pic>
      <p:pic>
        <p:nvPicPr>
          <p:cNvPr id="8" name="Picture 7" descr="A picture containing icon&#10;&#10;AI-generated content may be incorrect.">
            <a:extLst>
              <a:ext uri="{FF2B5EF4-FFF2-40B4-BE49-F238E27FC236}">
                <a16:creationId xmlns:a16="http://schemas.microsoft.com/office/drawing/2014/main" id="{D211C7AF-2849-2D94-710A-CB574CC1F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486" y="2639771"/>
            <a:ext cx="4218229" cy="42182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3D2E73-FD94-5812-7652-E253E9D51E55}"/>
              </a:ext>
            </a:extLst>
          </p:cNvPr>
          <p:cNvSpPr txBox="1"/>
          <p:nvPr/>
        </p:nvSpPr>
        <p:spPr>
          <a:xfrm>
            <a:off x="1320678" y="6488668"/>
            <a:ext cx="256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Trained with 150 images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12F490-B3AB-B739-AD83-798F3BE2F528}"/>
              </a:ext>
            </a:extLst>
          </p:cNvPr>
          <p:cNvSpPr txBox="1"/>
          <p:nvPr/>
        </p:nvSpPr>
        <p:spPr>
          <a:xfrm>
            <a:off x="7847594" y="6358432"/>
            <a:ext cx="256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Trained with 200 images</a:t>
            </a:r>
          </a:p>
        </p:txBody>
      </p:sp>
      <p:pic>
        <p:nvPicPr>
          <p:cNvPr id="4" name="Picture 3" descr="A map of the world&#10;&#10;AI-generated content may be incorrect.">
            <a:extLst>
              <a:ext uri="{FF2B5EF4-FFF2-40B4-BE49-F238E27FC236}">
                <a16:creationId xmlns:a16="http://schemas.microsoft.com/office/drawing/2014/main" id="{3ABED874-1487-6941-C04D-5B28401BD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092404" cy="3046202"/>
          </a:xfrm>
          <a:prstGeom prst="rect">
            <a:avLst/>
          </a:prstGeom>
        </p:spPr>
      </p:pic>
      <p:pic>
        <p:nvPicPr>
          <p:cNvPr id="13" name="Picture 12" descr="A picture containing tree, smoke, dark, forest&#10;&#10;AI-generated content may be incorrect.">
            <a:extLst>
              <a:ext uri="{FF2B5EF4-FFF2-40B4-BE49-F238E27FC236}">
                <a16:creationId xmlns:a16="http://schemas.microsoft.com/office/drawing/2014/main" id="{6F50BBC2-4DD1-8E93-A714-149B0FE791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2404" y="0"/>
            <a:ext cx="6092401" cy="304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95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25CF9-6B47-8991-E4A6-972F18282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Include Depth Map in Training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C593634-73C6-8959-1479-C1E526D0C1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9550436"/>
              </p:ext>
            </p:extLst>
          </p:nvPr>
        </p:nvGraphicFramePr>
        <p:xfrm>
          <a:off x="838200" y="1847396"/>
          <a:ext cx="10515600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04448155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8495259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53897564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869913321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771868406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248320567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76196837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778862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Images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Training Data Size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 Size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PSNR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PSNR_STD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SSIM_STD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LPIPS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548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w/o depth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168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534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w/ depth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187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176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861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548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world&#10;&#10;AI-generated content may be incorrect.">
            <a:extLst>
              <a:ext uri="{FF2B5EF4-FFF2-40B4-BE49-F238E27FC236}">
                <a16:creationId xmlns:a16="http://schemas.microsoft.com/office/drawing/2014/main" id="{80853041-B1D0-4CE1-028D-6536EBB80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539" y="3428999"/>
            <a:ext cx="7094430" cy="3547215"/>
          </a:xfrm>
          <a:prstGeom prst="rect">
            <a:avLst/>
          </a:prstGeom>
        </p:spPr>
      </p:pic>
      <p:pic>
        <p:nvPicPr>
          <p:cNvPr id="5" name="Picture 4" descr="A picture containing tree, smoke, dark, forest&#10;&#10;AI-generated content may be incorrect.">
            <a:extLst>
              <a:ext uri="{FF2B5EF4-FFF2-40B4-BE49-F238E27FC236}">
                <a16:creationId xmlns:a16="http://schemas.microsoft.com/office/drawing/2014/main" id="{4DE6FA3D-2655-5AFF-A264-90F2BB603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539" y="0"/>
            <a:ext cx="7094431" cy="35472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792D93-5BB8-9DED-465E-90D43A9B0C5F}"/>
              </a:ext>
            </a:extLst>
          </p:cNvPr>
          <p:cNvSpPr txBox="1"/>
          <p:nvPr/>
        </p:nvSpPr>
        <p:spPr>
          <a:xfrm>
            <a:off x="537210" y="1588942"/>
            <a:ext cx="1289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W/O Depth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81513C-38F1-F529-4DF8-143F2D7FA254}"/>
              </a:ext>
            </a:extLst>
          </p:cNvPr>
          <p:cNvSpPr txBox="1"/>
          <p:nvPr/>
        </p:nvSpPr>
        <p:spPr>
          <a:xfrm>
            <a:off x="537210" y="4715061"/>
            <a:ext cx="112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W/ Depth</a:t>
            </a:r>
          </a:p>
        </p:txBody>
      </p:sp>
    </p:spTree>
    <p:extLst>
      <p:ext uri="{BB962C8B-B14F-4D97-AF65-F5344CB8AC3E}">
        <p14:creationId xmlns:p14="http://schemas.microsoft.com/office/powerpoint/2010/main" val="4210370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1395</TotalTime>
  <Words>405</Words>
  <Application>Microsoft Macintosh PowerPoint</Application>
  <PresentationFormat>Widescreen</PresentationFormat>
  <Paragraphs>125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Helvetica Neue</vt:lpstr>
      <vt:lpstr>Office Theme</vt:lpstr>
      <vt:lpstr>NeRF Benchmark</vt:lpstr>
      <vt:lpstr>Training Data &amp; Device</vt:lpstr>
      <vt:lpstr>NeRF Model Configuration </vt:lpstr>
      <vt:lpstr>Experiment with Number of Training Images Using Basic NeRF Configuration</vt:lpstr>
      <vt:lpstr>PowerPoint Presentation</vt:lpstr>
      <vt:lpstr>PowerPoint Presentation</vt:lpstr>
      <vt:lpstr>PowerPoint Presentation</vt:lpstr>
      <vt:lpstr>Include Depth Map in Training </vt:lpstr>
      <vt:lpstr>PowerPoint Presentation</vt:lpstr>
      <vt:lpstr>Basic v.s. Big Model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Han, Mengjiao</dc:creator>
  <cp:lastModifiedBy>Han, Mengjiao</cp:lastModifiedBy>
  <cp:revision>6</cp:revision>
  <dcterms:created xsi:type="dcterms:W3CDTF">2025-02-04T15:42:57Z</dcterms:created>
  <dcterms:modified xsi:type="dcterms:W3CDTF">2025-02-20T20:27:37Z</dcterms:modified>
</cp:coreProperties>
</file>

<file path=docProps/thumbnail.jpeg>
</file>